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7" r:id="rId4"/>
    <p:sldMasterId id="2147484224" r:id="rId5"/>
  </p:sldMasterIdLst>
  <p:notesMasterIdLst>
    <p:notesMasterId r:id="rId35"/>
  </p:notesMasterIdLst>
  <p:handoutMasterIdLst>
    <p:handoutMasterId r:id="rId36"/>
  </p:handoutMasterIdLst>
  <p:sldIdLst>
    <p:sldId id="2684" r:id="rId6"/>
    <p:sldId id="2690" r:id="rId7"/>
    <p:sldId id="2679" r:id="rId8"/>
    <p:sldId id="2680" r:id="rId9"/>
    <p:sldId id="2696" r:id="rId10"/>
    <p:sldId id="2693" r:id="rId11"/>
    <p:sldId id="2701" r:id="rId12"/>
    <p:sldId id="2702" r:id="rId13"/>
    <p:sldId id="2703" r:id="rId14"/>
    <p:sldId id="2704" r:id="rId15"/>
    <p:sldId id="2705" r:id="rId16"/>
    <p:sldId id="2695" r:id="rId17"/>
    <p:sldId id="2706" r:id="rId18"/>
    <p:sldId id="2707" r:id="rId19"/>
    <p:sldId id="2708" r:id="rId20"/>
    <p:sldId id="2709" r:id="rId21"/>
    <p:sldId id="2710" r:id="rId22"/>
    <p:sldId id="2711" r:id="rId23"/>
    <p:sldId id="2712" r:id="rId24"/>
    <p:sldId id="2713" r:id="rId25"/>
    <p:sldId id="2714" r:id="rId26"/>
    <p:sldId id="2715" r:id="rId27"/>
    <p:sldId id="2716" r:id="rId28"/>
    <p:sldId id="2697" r:id="rId29"/>
    <p:sldId id="2700" r:id="rId30"/>
    <p:sldId id="2698" r:id="rId31"/>
    <p:sldId id="2691" r:id="rId32"/>
    <p:sldId id="2682" r:id="rId33"/>
    <p:sldId id="2699" r:id="rId34"/>
  </p:sldIdLst>
  <p:sldSz cx="2438400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2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782" userDrawn="1">
          <p15:clr>
            <a:srgbClr val="A4A3A4"/>
          </p15:clr>
        </p15:guide>
        <p15:guide id="6" pos="55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0" pos="7000" userDrawn="1">
          <p15:clr>
            <a:srgbClr val="A4A3A4"/>
          </p15:clr>
        </p15:guide>
        <p15:guide id="11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dim Dianov" initials="VD" lastIdx="0" clrIdx="0">
    <p:extLst>
      <p:ext uri="{19B8F6BF-5375-455C-9EA6-DF929625EA0E}">
        <p15:presenceInfo xmlns:p15="http://schemas.microsoft.com/office/powerpoint/2012/main" userId="c0e40506cef35c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E2841"/>
    <a:srgbClr val="D91F30"/>
    <a:srgbClr val="3D6AB2"/>
    <a:srgbClr val="88BFE8"/>
    <a:srgbClr val="85B2CF"/>
    <a:srgbClr val="ECF3FA"/>
    <a:srgbClr val="525368"/>
    <a:srgbClr val="666786"/>
    <a:srgbClr val="66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963" autoAdjust="0"/>
  </p:normalViewPr>
  <p:slideViewPr>
    <p:cSldViewPr snapToGrid="0" snapToObjects="1">
      <p:cViewPr>
        <p:scale>
          <a:sx n="33" d="100"/>
          <a:sy n="33" d="100"/>
        </p:scale>
        <p:origin x="1075" y="413"/>
      </p:cViewPr>
      <p:guideLst>
        <p:guide orient="horz" pos="8136"/>
        <p:guide pos="14782"/>
        <p:guide pos="558"/>
        <p:guide orient="horz" pos="504"/>
        <p:guide pos="7000"/>
        <p:guide orient="horz" pos="4320"/>
      </p:guideLst>
    </p:cSldViewPr>
  </p:slideViewPr>
  <p:outlineViewPr>
    <p:cViewPr>
      <p:scale>
        <a:sx n="33" d="100"/>
        <a:sy n="33" d="100"/>
      </p:scale>
      <p:origin x="0" y="-27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98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7A611-2048-4605-8D03-E3095CC75915}" type="datetimeFigureOut">
              <a:rPr lang="ru-RU" smtClean="0"/>
              <a:pPr/>
              <a:t>20.05.2024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5B5DF-ECC1-4884-9553-BC4B4E4A44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55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8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2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8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4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8" algn="l" defTabSz="91421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3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1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7E8758-8DD1-9833-57A8-44BDE47CC29E}"/>
              </a:ext>
            </a:extLst>
          </p:cNvPr>
          <p:cNvSpPr/>
          <p:nvPr userDrawn="1"/>
        </p:nvSpPr>
        <p:spPr>
          <a:xfrm>
            <a:off x="10430831" y="9920526"/>
            <a:ext cx="13208854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" name="Picture 2" descr="Low angle view of tall buildings&#10;&#10;Description automatically generated">
            <a:extLst>
              <a:ext uri="{FF2B5EF4-FFF2-40B4-BE49-F238E27FC236}">
                <a16:creationId xmlns:a16="http://schemas.microsoft.com/office/drawing/2014/main" id="{128F9EC6-8EF6-4596-E3AD-60A9BB32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6" y="-24677"/>
            <a:ext cx="10451604" cy="137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7" y="1974853"/>
            <a:ext cx="13244738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6584" y="3750708"/>
            <a:ext cx="8937468" cy="7987268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429E99C-E808-43B4-5BE3-8D8C8DFA9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56264371-87C4-CD53-6028-D350047A95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68A7C1-F615-C3E8-B930-6E12971E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893746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10336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7" y="1974853"/>
            <a:ext cx="13233854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6584" y="3750708"/>
            <a:ext cx="8937468" cy="7987268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3CDEC4C-E585-55C1-B724-78BF71B5CD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F05FB178-8BB2-44AB-38D6-88D120F53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B29884-AA89-0823-94F2-47C17C60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893746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55018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230AE7-2DEC-B401-8515-CAEAD33D6E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2782" y="-1"/>
            <a:ext cx="10451604" cy="1371600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featured image here </a:t>
            </a:r>
          </a:p>
        </p:txBody>
      </p:sp>
    </p:spTree>
    <p:extLst>
      <p:ext uri="{BB962C8B-B14F-4D97-AF65-F5344CB8AC3E}">
        <p14:creationId xmlns:p14="http://schemas.microsoft.com/office/powerpoint/2010/main" val="7628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E97CD1E-4942-6FB7-777D-A1620BF659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89F58953-8E9E-2F2E-9C65-21ECDA101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8242931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157962D-3994-C9F2-A478-9C1065E8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76A799-C874-711D-0847-36F60C407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3F8C3D8E-6A2C-9B8A-7E72-00288F1740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33199237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9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9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C2E9752F-C9B0-F22A-D918-967B306CD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BE7367C-F6E8-BBFE-B071-8C9576F454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10950584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6585" y="3651250"/>
            <a:ext cx="11433018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148151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875D25F9-DDBE-5BAD-9A1C-D50514A892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E005164-5E83-AB5B-9669-F402D1DB7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4591740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84" y="3362326"/>
            <a:ext cx="11388568" cy="1647824"/>
          </a:xfrm>
        </p:spPr>
        <p:txBody>
          <a:bodyPr anchor="b"/>
          <a:lstStyle>
            <a:lvl1pPr marL="0" indent="0">
              <a:buNone/>
              <a:defRPr sz="4800" b="0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584" y="5010150"/>
            <a:ext cx="1138856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1481516" cy="1647824"/>
          </a:xfrm>
        </p:spPr>
        <p:txBody>
          <a:bodyPr anchor="b"/>
          <a:lstStyle>
            <a:lvl1pPr marL="0" indent="0">
              <a:buNone/>
              <a:defRPr sz="4800" b="0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148151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E32571C-69F1-A579-C407-847E4B51E0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E1634BA2-272F-0730-71F4-4D410FAE55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B50ED1-C067-3456-A833-A8D39DF8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3340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3A9DC01-627B-8B12-70DB-C8C2D66EF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BCF36CBB-864B-8CBC-421E-EA997959C5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27874758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A7C7810-2958-838B-8F84-62BFEFA8D4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4704" y="12845016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>
              <a:buNone/>
              <a:defRPr lang="en-US" sz="3600" smtClean="0">
                <a:latin typeface="+mn-lt"/>
                <a:ea typeface="+mn-ea"/>
                <a:cs typeface="+mn-cs"/>
              </a:defRPr>
            </a:lvl2pPr>
            <a:lvl3pPr>
              <a:defRPr lang="en-US" smtClean="0">
                <a:latin typeface="+mn-lt"/>
                <a:ea typeface="+mn-ea"/>
                <a:cs typeface="+mn-cs"/>
              </a:defRPr>
            </a:lvl3pPr>
            <a:lvl4pPr>
              <a:defRPr lang="en-US" sz="3600" smtClean="0">
                <a:latin typeface="+mn-lt"/>
                <a:ea typeface="+mn-ea"/>
                <a:cs typeface="+mn-cs"/>
              </a:defRPr>
            </a:lvl4pPr>
            <a:lvl5pPr>
              <a:defRPr lang="en-US" sz="360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n-US" dirty="0"/>
              <a:t>Paper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4F2EE840-9A1A-0020-58AC-C1A6D82520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4704" y="13214348"/>
            <a:ext cx="15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i="1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r>
              <a:rPr lang="en-US" sz="2000" i="1" dirty="0">
                <a:solidFill>
                  <a:schemeClr val="tx2"/>
                </a:solidFill>
                <a:latin typeface="Montserrat" pitchFamily="2" charset="77"/>
              </a:rPr>
              <a:t>Author/presenter names</a:t>
            </a:r>
          </a:p>
        </p:txBody>
      </p:sp>
    </p:spTree>
    <p:extLst>
      <p:ext uri="{BB962C8B-B14F-4D97-AF65-F5344CB8AC3E}">
        <p14:creationId xmlns:p14="http://schemas.microsoft.com/office/powerpoint/2010/main" val="40289282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city in the background&#10;&#10;Description automatically generated">
            <a:extLst>
              <a:ext uri="{FF2B5EF4-FFF2-40B4-BE49-F238E27FC236}">
                <a16:creationId xmlns:a16="http://schemas.microsoft.com/office/drawing/2014/main" id="{5E427664-402A-3FFE-543B-AEABB1D03C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69" y="0"/>
            <a:ext cx="9683034" cy="27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0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84" y="3651250"/>
            <a:ext cx="23219332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514C-31F7-5269-1A0F-5B9E5B71736F}"/>
              </a:ext>
            </a:extLst>
          </p:cNvPr>
          <p:cNvSpPr txBox="1"/>
          <p:nvPr userDrawn="1"/>
        </p:nvSpPr>
        <p:spPr>
          <a:xfrm>
            <a:off x="606585" y="12782490"/>
            <a:ext cx="6105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tx2"/>
                </a:solidFill>
                <a:latin typeface="Montserrat SemiBold" panose="00000700000000000000" pitchFamily="50" charset="-52"/>
              </a:rPr>
              <a:t>SIMBUILD 2024 </a:t>
            </a:r>
            <a:r>
              <a:rPr lang="en-US" sz="2000" spc="300" dirty="0">
                <a:solidFill>
                  <a:schemeClr val="tx2"/>
                </a:solidFill>
                <a:latin typeface="Montserrat" panose="00000500000000000000" pitchFamily="50" charset="-52"/>
              </a:rPr>
              <a:t>Denver, Colorado </a:t>
            </a:r>
            <a:endParaRPr lang="ru-RU" sz="2000" spc="300" dirty="0">
              <a:solidFill>
                <a:schemeClr val="tx2"/>
              </a:solidFill>
              <a:latin typeface="Montserrat" panose="000005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9AEF6-C229-5BD4-BC93-3DDA6200E3C8}"/>
              </a:ext>
            </a:extLst>
          </p:cNvPr>
          <p:cNvSpPr txBox="1"/>
          <p:nvPr userDrawn="1"/>
        </p:nvSpPr>
        <p:spPr>
          <a:xfrm>
            <a:off x="22637296" y="12782492"/>
            <a:ext cx="118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 dirty="0">
                <a:solidFill>
                  <a:schemeClr val="tx2"/>
                </a:solidFill>
                <a:latin typeface="Montserrat SemiBold" panose="00000700000000000000" pitchFamily="50" charset="-52"/>
              </a:rPr>
              <a:t>0</a:t>
            </a:r>
            <a:fld id="{CA10BF32-9752-469F-AACA-BB5F73857290}" type="slidenum">
              <a:rPr lang="en-US" sz="2000" spc="300" smtClean="0">
                <a:solidFill>
                  <a:schemeClr val="tx2"/>
                </a:solidFill>
                <a:latin typeface="Montserrat SemiBold" panose="00000700000000000000" pitchFamily="50" charset="-52"/>
              </a:rPr>
              <a:t>‹#›</a:t>
            </a:fld>
            <a:endParaRPr lang="ru-RU" sz="2000" spc="300" dirty="0">
              <a:solidFill>
                <a:schemeClr val="tx2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F0E14-171F-43C5-F519-626A6C1A6A38}"/>
              </a:ext>
            </a:extLst>
          </p:cNvPr>
          <p:cNvSpPr/>
          <p:nvPr userDrawn="1"/>
        </p:nvSpPr>
        <p:spPr>
          <a:xfrm rot="6621689" flipV="1">
            <a:off x="6187492" y="12974318"/>
            <a:ext cx="400264" cy="45732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F5878-A622-3BC1-8797-885521C954BF}"/>
              </a:ext>
            </a:extLst>
          </p:cNvPr>
          <p:cNvSpPr/>
          <p:nvPr userDrawn="1"/>
        </p:nvSpPr>
        <p:spPr>
          <a:xfrm rot="6621689" flipV="1">
            <a:off x="6339932" y="12974318"/>
            <a:ext cx="400264" cy="45732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579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0E284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5400" kern="1200">
          <a:solidFill>
            <a:srgbClr val="0E284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4400" kern="1200">
          <a:solidFill>
            <a:srgbClr val="0E284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600" kern="1200">
          <a:solidFill>
            <a:srgbClr val="0E284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200" kern="1200">
          <a:solidFill>
            <a:srgbClr val="0E284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200" kern="1200">
          <a:solidFill>
            <a:srgbClr val="0E284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54;p13">
            <a:extLst>
              <a:ext uri="{FF2B5EF4-FFF2-40B4-BE49-F238E27FC236}">
                <a16:creationId xmlns:a16="http://schemas.microsoft.com/office/drawing/2014/main" id="{350D6D8A-368A-3E98-EE76-764309B895A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2053">
            <a:off x="585556" y="763353"/>
            <a:ext cx="11993689" cy="531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5;p13">
            <a:extLst>
              <a:ext uri="{FF2B5EF4-FFF2-40B4-BE49-F238E27FC236}">
                <a16:creationId xmlns:a16="http://schemas.microsoft.com/office/drawing/2014/main" id="{4E41AD8D-EB46-30B4-64BE-134E38C87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2785">
            <a:off x="12298299" y="2764217"/>
            <a:ext cx="11791637" cy="488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6;p13">
            <a:extLst>
              <a:ext uri="{FF2B5EF4-FFF2-40B4-BE49-F238E27FC236}">
                <a16:creationId xmlns:a16="http://schemas.microsoft.com/office/drawing/2014/main" id="{981A91A5-D9B1-B977-745C-E03D272562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0747">
            <a:off x="306987" y="7409154"/>
            <a:ext cx="12448979" cy="565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7;p13">
            <a:extLst>
              <a:ext uri="{FF2B5EF4-FFF2-40B4-BE49-F238E27FC236}">
                <a16:creationId xmlns:a16="http://schemas.microsoft.com/office/drawing/2014/main" id="{4FF62ED5-C29A-4D74-9A90-6C1A9857FC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47270">
            <a:off x="12785586" y="8069673"/>
            <a:ext cx="11346611" cy="463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44D54D-B3A3-6244-04D6-E62EBD31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215" y="1560785"/>
            <a:ext cx="2049115" cy="1061911"/>
          </a:xfrm>
          <a:prstGeom prst="rect">
            <a:avLst/>
          </a:prstGeom>
        </p:spPr>
      </p:pic>
      <p:sp>
        <p:nvSpPr>
          <p:cNvPr id="31" name="Google Shape;58;p13">
            <a:extLst>
              <a:ext uri="{FF2B5EF4-FFF2-40B4-BE49-F238E27FC236}">
                <a16:creationId xmlns:a16="http://schemas.microsoft.com/office/drawing/2014/main" id="{EF5AA2C9-B59A-1F18-595C-8EEB2725DBAA}"/>
              </a:ext>
            </a:extLst>
          </p:cNvPr>
          <p:cNvSpPr txBox="1"/>
          <p:nvPr/>
        </p:nvSpPr>
        <p:spPr>
          <a:xfrm>
            <a:off x="6154956" y="6028441"/>
            <a:ext cx="12134928" cy="2374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1" dirty="0"/>
              <a:t>“Can you get me the EUI for a new 100,000 sf office building with WSHP’s? Btw there’s no geometry yet.”</a:t>
            </a:r>
            <a:endParaRPr sz="4400" b="1" i="1" dirty="0"/>
          </a:p>
        </p:txBody>
      </p:sp>
    </p:spTree>
    <p:extLst>
      <p:ext uri="{BB962C8B-B14F-4D97-AF65-F5344CB8AC3E}">
        <p14:creationId xmlns:p14="http://schemas.microsoft.com/office/powerpoint/2010/main" val="33270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338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A7AFF-8A99-970F-FB00-68049D002FD2}"/>
              </a:ext>
            </a:extLst>
          </p:cNvPr>
          <p:cNvGrpSpPr/>
          <p:nvPr/>
        </p:nvGrpSpPr>
        <p:grpSpPr>
          <a:xfrm>
            <a:off x="323124" y="-27780025"/>
            <a:ext cx="20579030" cy="47745963"/>
            <a:chOff x="-1711667" y="-20560370"/>
            <a:chExt cx="20579030" cy="47745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75B5C-24B6-CBB4-6622-AE0596E74BC3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1C67FBE-771D-5C64-1101-1ABEDE08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2B861A-837F-C7C4-1308-57AE7D411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176D1-D5F0-4D75-3EBD-8D5B582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97AB591-DD04-4572-43C1-25DE31B0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40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A7AFF-8A99-970F-FB00-68049D002FD2}"/>
              </a:ext>
            </a:extLst>
          </p:cNvPr>
          <p:cNvGrpSpPr/>
          <p:nvPr/>
        </p:nvGrpSpPr>
        <p:grpSpPr>
          <a:xfrm>
            <a:off x="323124" y="-35212454"/>
            <a:ext cx="20579030" cy="47745963"/>
            <a:chOff x="-1711667" y="-20560370"/>
            <a:chExt cx="20579030" cy="47745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75B5C-24B6-CBB4-6622-AE0596E74BC3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1C67FBE-771D-5C64-1101-1ABEDE08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2B861A-837F-C7C4-1308-57AE7D411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176D1-D5F0-4D75-3EBD-8D5B582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7D4BE699-490E-BF91-B1AD-70887DE8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20982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0D1FB-0D1A-5C8F-59D8-52BFE7F8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13" y="3037058"/>
            <a:ext cx="8896350" cy="31351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5688184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10643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679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109703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33FEA49-884E-3D1A-6003-C557A19A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85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190475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3569C33-BAF0-4147-519E-01A7B503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095D-93A7-B70E-1B85-43F6CC16EB14}"/>
              </a:ext>
            </a:extLst>
          </p:cNvPr>
          <p:cNvGrpSpPr/>
          <p:nvPr/>
        </p:nvGrpSpPr>
        <p:grpSpPr>
          <a:xfrm>
            <a:off x="456043" y="-23314702"/>
            <a:ext cx="23655698" cy="35131504"/>
            <a:chOff x="2948789" y="-12314964"/>
            <a:chExt cx="9354917" cy="13893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95B250-728E-A2A0-B452-C15FEF4C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789" y="-12314964"/>
              <a:ext cx="9039225" cy="53435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987EE9-6B9B-3876-7A32-9D499C0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610" y="-7003834"/>
              <a:ext cx="8058150" cy="4762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2B9D66-E766-25F0-0CF3-2DA085CD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506" y="-2241334"/>
              <a:ext cx="8839200" cy="3819525"/>
            </a:xfrm>
            <a:prstGeom prst="rect">
              <a:avLst/>
            </a:prstGeom>
          </p:spPr>
        </p:pic>
      </p:grpSp>
      <p:sp>
        <p:nvSpPr>
          <p:cNvPr id="58" name="Title 57">
            <a:extLst>
              <a:ext uri="{FF2B5EF4-FFF2-40B4-BE49-F238E27FC236}">
                <a16:creationId xmlns:a16="http://schemas.microsoft.com/office/drawing/2014/main" id="{809DB6E0-C978-A642-7102-96C645BD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54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20982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BF964-DDDA-890E-8973-F923D55E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039" y="2882637"/>
            <a:ext cx="14705698" cy="239789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5280536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6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611029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510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86091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174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EE58046-0451-4ECF-DAC6-43CD15D9F0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7662C6-5529-A2D6-6AD5-3B7D1E5EF600}"/>
              </a:ext>
            </a:extLst>
          </p:cNvPr>
          <p:cNvSpPr txBox="1">
            <a:spLocks/>
          </p:cNvSpPr>
          <p:nvPr/>
        </p:nvSpPr>
        <p:spPr>
          <a:xfrm>
            <a:off x="11012203" y="4720857"/>
            <a:ext cx="12670782" cy="4319698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600" b="1" dirty="0"/>
              <a:t>Team Lighthouse: </a:t>
            </a:r>
            <a:r>
              <a:rPr lang="en-US" sz="6600" b="1" dirty="0" err="1"/>
              <a:t>BE.AMentor</a:t>
            </a:r>
            <a:endParaRPr lang="en-US" sz="66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9EEE81-4E95-BC70-74E4-2EC8A2D5026B}"/>
              </a:ext>
            </a:extLst>
          </p:cNvPr>
          <p:cNvSpPr txBox="1">
            <a:spLocks/>
          </p:cNvSpPr>
          <p:nvPr/>
        </p:nvSpPr>
        <p:spPr>
          <a:xfrm>
            <a:off x="11119102" y="10324648"/>
            <a:ext cx="12548116" cy="487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/>
              <a:t>Presenting Gabriel Flechas</a:t>
            </a:r>
            <a:r>
              <a:rPr lang="en-US" sz="3000" b="1" baseline="30000" dirty="0"/>
              <a:t>1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Jongki Lee</a:t>
            </a:r>
            <a:r>
              <a:rPr lang="en-US" sz="3000" baseline="30000" dirty="0"/>
              <a:t>2</a:t>
            </a:r>
            <a:r>
              <a:rPr lang="en-US" sz="3000" dirty="0"/>
              <a:t>, Hunter Swope</a:t>
            </a:r>
            <a:r>
              <a:rPr lang="en-US" sz="3000" baseline="30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4D0FC-69A0-36E3-3E1A-B90A38C95536}"/>
              </a:ext>
            </a:extLst>
          </p:cNvPr>
          <p:cNvSpPr/>
          <p:nvPr/>
        </p:nvSpPr>
        <p:spPr>
          <a:xfrm>
            <a:off x="10430831" y="9920526"/>
            <a:ext cx="13208854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305C-F5CF-DEF3-B61A-D58C7EE6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215" y="1560785"/>
            <a:ext cx="2049115" cy="1061911"/>
          </a:xfrm>
          <a:prstGeom prst="rect">
            <a:avLst/>
          </a:prstGeom>
        </p:spPr>
      </p:pic>
      <p:pic>
        <p:nvPicPr>
          <p:cNvPr id="14" name="Google Shape;64;p14">
            <a:extLst>
              <a:ext uri="{FF2B5EF4-FFF2-40B4-BE49-F238E27FC236}">
                <a16:creationId xmlns:a16="http://schemas.microsoft.com/office/drawing/2014/main" id="{8D9F78D3-B18A-9C6B-9BF8-5F9CF5B5B356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258" b="83594" l="14844" r="83887">
                        <a14:foregroundMark x1="24316" y1="16113" x2="18164" y2="27832"/>
                        <a14:foregroundMark x1="18164" y1="27832" x2="14746" y2="61133"/>
                        <a14:foregroundMark x1="14746" y1="61133" x2="15527" y2="74609"/>
                        <a14:foregroundMark x1="15527" y1="74609" x2="32031" y2="82617"/>
                        <a14:foregroundMark x1="32031" y1="82617" x2="49316" y2="84863"/>
                        <a14:foregroundMark x1="49316" y1="84863" x2="66992" y2="83594"/>
                        <a14:foregroundMark x1="66992" y1="83594" x2="81055" y2="76855"/>
                        <a14:foregroundMark x1="81055" y1="76855" x2="81445" y2="20605"/>
                        <a14:foregroundMark x1="81445" y1="20605" x2="26855" y2="15918"/>
                        <a14:foregroundMark x1="26855" y1="15918" x2="23926" y2="37988"/>
                        <a14:foregroundMark x1="23926" y1="37988" x2="32520" y2="65527"/>
                        <a14:foregroundMark x1="32520" y1="65527" x2="54980" y2="39941"/>
                        <a14:foregroundMark x1="54980" y1="39941" x2="47363" y2="54199"/>
                        <a14:foregroundMark x1="47363" y1="54199" x2="60547" y2="54785"/>
                        <a14:foregroundMark x1="60547" y1="54785" x2="77148" y2="46191"/>
                        <a14:foregroundMark x1="77148" y1="46191" x2="73438" y2="28516"/>
                        <a14:foregroundMark x1="73438" y1="28516" x2="61523" y2="21191"/>
                        <a14:foregroundMark x1="61523" y1="21191" x2="35938" y2="23047"/>
                        <a14:foregroundMark x1="35938" y1="23047" x2="21680" y2="47559"/>
                        <a14:foregroundMark x1="21680" y1="47559" x2="17969" y2="61914"/>
                        <a14:foregroundMark x1="17969" y1="61914" x2="27637" y2="75293"/>
                        <a14:foregroundMark x1="27637" y1="75293" x2="54297" y2="73242"/>
                        <a14:foregroundMark x1="54297" y1="73242" x2="67383" y2="73828"/>
                        <a14:foregroundMark x1="67383" y1="73828" x2="79590" y2="66699"/>
                        <a14:foregroundMark x1="79590" y1="66699" x2="73633" y2="23340"/>
                        <a14:foregroundMark x1="73633" y1="23340" x2="75000" y2="36133"/>
                        <a14:foregroundMark x1="75000" y1="36133" x2="61133" y2="30859"/>
                        <a14:foregroundMark x1="61133" y1="30859" x2="36621" y2="31543"/>
                        <a14:foregroundMark x1="36621" y1="31543" x2="24023" y2="41113"/>
                        <a14:foregroundMark x1="24023" y1="41113" x2="27441" y2="49805"/>
                        <a14:foregroundMark x1="23828" y1="15039" x2="34473" y2="14355"/>
                        <a14:foregroundMark x1="31055" y1="16016" x2="31055" y2="16016"/>
                        <a14:foregroundMark x1="29199" y1="19238" x2="37305" y2="29492"/>
                        <a14:foregroundMark x1="21973" y1="17773" x2="16309" y2="53027"/>
                        <a14:foregroundMark x1="16309" y1="53027" x2="16895" y2="54102"/>
                        <a14:foregroundMark x1="49316" y1="15332" x2="69824" y2="14844"/>
                        <a14:foregroundMark x1="69824" y1="14844" x2="73730" y2="15039"/>
                        <a14:foregroundMark x1="79688" y1="18164" x2="84375" y2="38770"/>
                        <a14:foregroundMark x1="84375" y1="38770" x2="82617" y2="71973"/>
                        <a14:foregroundMark x1="82617" y1="71973" x2="71777" y2="82813"/>
                        <a14:foregroundMark x1="71777" y1="82813" x2="70605" y2="82910"/>
                        <a14:foregroundMark x1="70801" y1="54590" x2="63867" y2="71582"/>
                        <a14:foregroundMark x1="66992" y1="33789" x2="70801" y2="57520"/>
                        <a14:foregroundMark x1="51855" y1="39551" x2="39941" y2="64258"/>
                        <a14:foregroundMark x1="42285" y1="40234" x2="30176" y2="57324"/>
                        <a14:foregroundMark x1="25098" y1="52441" x2="24414" y2="73340"/>
                        <a14:foregroundMark x1="23145" y1="80762" x2="45215" y2="83594"/>
                        <a14:foregroundMark x1="76367" y1="80273" x2="76367" y2="80273"/>
                        <a14:foregroundMark x1="80664" y1="80566" x2="80664" y2="80566"/>
                        <a14:foregroundMark x1="83984" y1="36426" x2="83984" y2="36426"/>
                        <a14:foregroundMark x1="53613" y1="62012" x2="53613" y2="62012"/>
                        <a14:foregroundMark x1="14844" y1="33984" x2="14844" y2="33984"/>
                      </a14:backgroundRemoval>
                    </a14:imgEffect>
                  </a14:imgLayer>
                </a14:imgProps>
              </a:ext>
            </a:extLst>
          </a:blip>
          <a:srcRect l="13481" t="13183" r="13801" b="13775"/>
          <a:stretch/>
        </p:blipFill>
        <p:spPr>
          <a:xfrm>
            <a:off x="1401359" y="2483814"/>
            <a:ext cx="7753751" cy="733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34876179-24FE-61C9-9427-A8B4FBC0E295}"/>
              </a:ext>
            </a:extLst>
          </p:cNvPr>
          <p:cNvSpPr txBox="1">
            <a:spLocks/>
          </p:cNvSpPr>
          <p:nvPr/>
        </p:nvSpPr>
        <p:spPr>
          <a:xfrm>
            <a:off x="11122646" y="11058182"/>
            <a:ext cx="12548116" cy="443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aseline="30000" dirty="0">
                <a:latin typeface="+mn-lt"/>
              </a:rPr>
              <a:t>1</a:t>
            </a:r>
            <a:r>
              <a:rPr lang="en-US" sz="3000" dirty="0">
                <a:latin typeface="+mn-lt"/>
              </a:rPr>
              <a:t>Colorado School of Mines, </a:t>
            </a:r>
            <a:r>
              <a:rPr lang="en-US" sz="3000" baseline="30000" dirty="0">
                <a:latin typeface="+mn-lt"/>
              </a:rPr>
              <a:t>2</a:t>
            </a:r>
            <a:r>
              <a:rPr lang="en-US" sz="3000" dirty="0">
                <a:latin typeface="+mn-lt"/>
              </a:rPr>
              <a:t>Illinois Institute of Technology,</a:t>
            </a:r>
          </a:p>
          <a:p>
            <a:r>
              <a:rPr lang="en-US" sz="3000" baseline="30000" dirty="0">
                <a:latin typeface="+mn-lt"/>
              </a:rPr>
              <a:t>3</a:t>
            </a:r>
            <a:r>
              <a:rPr lang="en-US" sz="3000" dirty="0">
                <a:latin typeface="+mn-lt"/>
              </a:rPr>
              <a:t>Colorado School of Mines</a:t>
            </a:r>
          </a:p>
        </p:txBody>
      </p:sp>
    </p:spTree>
    <p:extLst>
      <p:ext uri="{BB962C8B-B14F-4D97-AF65-F5344CB8AC3E}">
        <p14:creationId xmlns:p14="http://schemas.microsoft.com/office/powerpoint/2010/main" val="286012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160767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188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230871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4548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345933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530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397C-32C6-6361-5444-5F282F327BB3}"/>
              </a:ext>
            </a:extLst>
          </p:cNvPr>
          <p:cNvSpPr/>
          <p:nvPr/>
        </p:nvSpPr>
        <p:spPr>
          <a:xfrm>
            <a:off x="-1" y="0"/>
            <a:ext cx="24571569" cy="13716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#2. </a:t>
            </a:r>
            <a:r>
              <a:rPr lang="en" dirty="0">
                <a:solidFill>
                  <a:schemeClr val="bg1"/>
                </a:solidFill>
              </a:rPr>
              <a:t>Performance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3B867A-AC4A-5525-F477-B98FB70FF185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60AD2-507C-76B1-608E-E968C11FC5C3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42F6A-DF57-4D4F-A1FB-3FB246F8EF3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7FCE1-34CF-89FA-2A2E-3DF6AECB4587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6350B4-2D27-315F-821C-08E70ECF45D0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DB3C9-EC6B-E01A-238D-9525D7BD497D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FDC9D-690E-F0D6-342C-0F0839E99C29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CFA97-08AD-1172-C585-B1542FEA149A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13346C-822E-2BC5-79C8-B5591216FC2B}"/>
              </a:ext>
            </a:extLst>
          </p:cNvPr>
          <p:cNvGrpSpPr/>
          <p:nvPr/>
        </p:nvGrpSpPr>
        <p:grpSpPr>
          <a:xfrm>
            <a:off x="0" y="-38250971"/>
            <a:ext cx="20241736" cy="49336222"/>
            <a:chOff x="4046902" y="-11174369"/>
            <a:chExt cx="9709208" cy="236647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9628FA-781A-406B-263E-DBCE02C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5860" y="-11174369"/>
              <a:ext cx="9620250" cy="434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F1E4A7-A1C3-2B36-BEBA-2ADD4B22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5040" y="-6853102"/>
              <a:ext cx="8667750" cy="5219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D80B8A-30B1-CAC5-482E-E318D411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860" y="-1707703"/>
              <a:ext cx="8467725" cy="4324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7BC0A9-83D2-B9C8-9EA9-35EB9E4C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902" y="2410455"/>
              <a:ext cx="9344025" cy="5029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358069-C7DB-F25A-D5AD-18DAC30A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2936" y="7280207"/>
              <a:ext cx="8791575" cy="521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103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" dirty="0"/>
              <a:t>Open-Source (Replicability)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4F18D1-67E5-161A-EC38-59F87F44C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4" y="3651250"/>
            <a:ext cx="22091688" cy="87026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dirty="0"/>
              <a:t>ChatGPT isn’t free, but our source code to replicate this process is:</a:t>
            </a:r>
          </a:p>
          <a:p>
            <a:pPr>
              <a:lnSpc>
                <a:spcPct val="120000"/>
              </a:lnSpc>
            </a:pPr>
            <a:r>
              <a:rPr lang="en-US" sz="4600" dirty="0"/>
              <a:t>Standards used:</a:t>
            </a:r>
            <a:br>
              <a:rPr lang="en-US" sz="4600" dirty="0"/>
            </a:br>
            <a:r>
              <a:rPr lang="en-US" sz="4600" dirty="0"/>
              <a:t>ASHRAE 90.1-2010, 2013, 2016, 2019, 2022</a:t>
            </a:r>
            <a:br>
              <a:rPr lang="en-US" sz="4600" dirty="0"/>
            </a:br>
            <a:r>
              <a:rPr lang="en-US" sz="4600" dirty="0"/>
              <a:t>ASHRAE 209-2018</a:t>
            </a:r>
            <a:br>
              <a:rPr lang="en-US" sz="4600" dirty="0"/>
            </a:br>
            <a:r>
              <a:rPr lang="en-US" sz="4600" dirty="0"/>
              <a:t>ASHRAE Guideline 14-2014</a:t>
            </a:r>
          </a:p>
          <a:p>
            <a:pPr>
              <a:lnSpc>
                <a:spcPct val="120000"/>
              </a:lnSpc>
            </a:pPr>
            <a:r>
              <a:rPr lang="en-US" sz="4600" dirty="0"/>
              <a:t>DOE</a:t>
            </a:r>
            <a:r>
              <a:rPr lang="ko-KR" altLang="en-US" sz="4600" dirty="0"/>
              <a:t> </a:t>
            </a:r>
            <a:r>
              <a:rPr lang="en-US" altLang="ko-KR" sz="4600" dirty="0"/>
              <a:t>prototype</a:t>
            </a:r>
            <a:r>
              <a:rPr lang="ko-KR" altLang="en-US" sz="4600" dirty="0"/>
              <a:t> </a:t>
            </a:r>
            <a:r>
              <a:rPr lang="en-US" altLang="ko-KR" sz="4600" dirty="0"/>
              <a:t>models</a:t>
            </a:r>
            <a:endParaRPr lang="en-US" sz="4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8BF-A461-4FB3-C075-DD9C50F50CCD}"/>
              </a:ext>
            </a:extLst>
          </p:cNvPr>
          <p:cNvSpPr txBox="1"/>
          <p:nvPr/>
        </p:nvSpPr>
        <p:spPr>
          <a:xfrm>
            <a:off x="14741488" y="12683754"/>
            <a:ext cx="7570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QR code will be provided!!</a:t>
            </a:r>
          </a:p>
        </p:txBody>
      </p:sp>
    </p:spTree>
    <p:extLst>
      <p:ext uri="{BB962C8B-B14F-4D97-AF65-F5344CB8AC3E}">
        <p14:creationId xmlns:p14="http://schemas.microsoft.com/office/powerpoint/2010/main" val="202803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" dirty="0"/>
              <a:t>Open-Source (Replicability): Prompter Instruction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F907B-43F7-33EF-7EC2-C26B2DF1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4" y="2757068"/>
            <a:ext cx="8079425" cy="10272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392C9-E92F-E02D-35D6-9BFE0EBFD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000" y="2647071"/>
            <a:ext cx="8079425" cy="1059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F89D5D-C682-77BC-6576-69CAAC85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1925" y="2587717"/>
            <a:ext cx="7980378" cy="91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4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" dirty="0"/>
              <a:t>Future Improvements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4F18D1-67E5-161A-EC38-59F87F44C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4" y="3651250"/>
            <a:ext cx="23466396" cy="870267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Develop </a:t>
            </a:r>
            <a:r>
              <a:rPr lang="en-US" sz="4600" dirty="0"/>
              <a:t>an open-source large language model- </a:t>
            </a:r>
            <a:r>
              <a:rPr lang="en-US" sz="4600" i="1" u="sng" dirty="0"/>
              <a:t>More accessible!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Train</a:t>
            </a:r>
            <a:r>
              <a:rPr lang="en-US" sz="4600" dirty="0"/>
              <a:t> the model with Neural Network, not simple regression model- </a:t>
            </a:r>
            <a:r>
              <a:rPr lang="en-US" sz="4600" i="1" u="sng" dirty="0"/>
              <a:t>More accurate!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Expand</a:t>
            </a:r>
            <a:r>
              <a:rPr lang="en-US" sz="4600" dirty="0"/>
              <a:t> the scope (now, ASHRAE standards and commercial </a:t>
            </a:r>
            <a:r>
              <a:rPr lang="en-US" sz="4600" dirty="0" err="1"/>
              <a:t>bldg</a:t>
            </a:r>
            <a:r>
              <a:rPr lang="en-US" sz="4600" dirty="0"/>
              <a:t>)- </a:t>
            </a:r>
            <a:r>
              <a:rPr lang="en-US" sz="4600" i="1" u="sng" dirty="0"/>
              <a:t>More applicable!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Provide</a:t>
            </a:r>
            <a:r>
              <a:rPr lang="en-US" sz="4600" dirty="0"/>
              <a:t> more diverse outputs (e.g., graphical capability and schedules)- </a:t>
            </a:r>
            <a:r>
              <a:rPr lang="en-US" sz="4600" i="1" u="sng" dirty="0"/>
              <a:t>More fun!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Host</a:t>
            </a:r>
            <a:r>
              <a:rPr lang="en-US" sz="4600" dirty="0"/>
              <a:t> the tool as an application (web-based or local download)- </a:t>
            </a:r>
            <a:r>
              <a:rPr lang="en-US" sz="4600" i="1" u="sng" dirty="0"/>
              <a:t>More distributable!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Use</a:t>
            </a:r>
            <a:r>
              <a:rPr lang="en-US" sz="4600" dirty="0"/>
              <a:t> this methodology in other applications- </a:t>
            </a:r>
            <a:r>
              <a:rPr lang="en-US" sz="4600" i="1" u="sng" dirty="0"/>
              <a:t>More self-developing!</a:t>
            </a:r>
          </a:p>
        </p:txBody>
      </p:sp>
    </p:spTree>
    <p:extLst>
      <p:ext uri="{BB962C8B-B14F-4D97-AF65-F5344CB8AC3E}">
        <p14:creationId xmlns:p14="http://schemas.microsoft.com/office/powerpoint/2010/main" val="19573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7B7C49-F646-29D1-FEA2-7E1D93FF3B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680A0-466E-460A-6663-D087DC788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36;p24">
            <a:extLst>
              <a:ext uri="{FF2B5EF4-FFF2-40B4-BE49-F238E27FC236}">
                <a16:creationId xmlns:a16="http://schemas.microsoft.com/office/drawing/2014/main" id="{3184C657-8D2D-2B68-ECFE-A0425A6156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" y="0"/>
            <a:ext cx="243108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672DC812-FCF9-45D5-14D1-FA7CE91498A4}"/>
              </a:ext>
            </a:extLst>
          </p:cNvPr>
          <p:cNvSpPr txBox="1"/>
          <p:nvPr/>
        </p:nvSpPr>
        <p:spPr>
          <a:xfrm>
            <a:off x="-691321" y="144382"/>
            <a:ext cx="16540922" cy="133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i="1" dirty="0">
                <a:solidFill>
                  <a:schemeClr val="bg1"/>
                </a:solidFill>
                <a:highlight>
                  <a:srgbClr val="FF0000"/>
                </a:highlight>
              </a:rPr>
              <a:t>STILL LOOKING INTO IT?</a:t>
            </a:r>
            <a:endParaRPr sz="8800" b="1" i="1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01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B06E2D-AE93-00CA-B501-8BF45996FB87}"/>
              </a:ext>
            </a:extLst>
          </p:cNvPr>
          <p:cNvSpPr/>
          <p:nvPr/>
        </p:nvSpPr>
        <p:spPr>
          <a:xfrm>
            <a:off x="9763864" y="0"/>
            <a:ext cx="14634216" cy="12344400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27A6C2-DEED-E6DF-EDD7-1B08D14FA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7" y="1305519"/>
            <a:ext cx="13233854" cy="46312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 is a hack not a PhD project…</a:t>
            </a:r>
          </a:p>
          <a:p>
            <a:r>
              <a:rPr lang="en-US" b="1" dirty="0">
                <a:solidFill>
                  <a:schemeClr val="bg1"/>
                </a:solidFill>
              </a:rPr>
              <a:t>Enjoy the process!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5E8C5EA-C9F4-6D3B-3EE6-116C2053D107}"/>
              </a:ext>
            </a:extLst>
          </p:cNvPr>
          <p:cNvSpPr txBox="1">
            <a:spLocks/>
          </p:cNvSpPr>
          <p:nvPr/>
        </p:nvSpPr>
        <p:spPr>
          <a:xfrm>
            <a:off x="6784704" y="12845016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b="1" kern="1200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Lighthouse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2230930A-8B94-B51F-5116-0FD01C015252}"/>
              </a:ext>
            </a:extLst>
          </p:cNvPr>
          <p:cNvSpPr txBox="1">
            <a:spLocks/>
          </p:cNvSpPr>
          <p:nvPr/>
        </p:nvSpPr>
        <p:spPr>
          <a:xfrm>
            <a:off x="6784704" y="13214348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i="1" kern="1200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Gabriel Flechas</a:t>
            </a:r>
            <a:r>
              <a:rPr lang="en-US"/>
              <a:t>,</a:t>
            </a:r>
            <a:r>
              <a:rPr lang="en-US" b="1"/>
              <a:t> </a:t>
            </a:r>
            <a:r>
              <a:rPr lang="en-US"/>
              <a:t>Jongki Lee, Hunter Swope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FC1931-79C6-D58A-CBB1-7ADEB508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EE196-BAE3-F22A-371C-EA7CDAAA10EC}"/>
              </a:ext>
            </a:extLst>
          </p:cNvPr>
          <p:cNvSpPr txBox="1"/>
          <p:nvPr/>
        </p:nvSpPr>
        <p:spPr>
          <a:xfrm>
            <a:off x="10503162" y="3802229"/>
            <a:ext cx="1219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</a:t>
            </a:r>
            <a:r>
              <a:rPr lang="en-US" sz="3600" dirty="0" err="1">
                <a:solidFill>
                  <a:schemeClr val="bg1"/>
                </a:solidFill>
              </a:rPr>
              <a:t>Mostapha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Sadeghipour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Roudsari</a:t>
            </a:r>
            <a:r>
              <a:rPr lang="en-US" sz="3600" dirty="0">
                <a:solidFill>
                  <a:schemeClr val="bg1"/>
                </a:solidFill>
              </a:rPr>
              <a:t>, Ladybug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3A4CAC7-F6A9-6960-0728-DF6D86BA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A qr code with black squares&#10;&#10;Description automatically generated">
            <a:extLst>
              <a:ext uri="{FF2B5EF4-FFF2-40B4-BE49-F238E27FC236}">
                <a16:creationId xmlns:a16="http://schemas.microsoft.com/office/drawing/2014/main" id="{1A44DCB4-37A9-9D64-C010-DC4DF3B136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967880"/>
            <a:ext cx="9296400" cy="929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8F351D-86B8-6D9F-82A6-3A052646841E}"/>
              </a:ext>
            </a:extLst>
          </p:cNvPr>
          <p:cNvSpPr txBox="1"/>
          <p:nvPr/>
        </p:nvSpPr>
        <p:spPr>
          <a:xfrm>
            <a:off x="4001981" y="11585152"/>
            <a:ext cx="178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63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-4.62963E-6 L -4.375E-6 -0.0721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B06E2D-AE93-00CA-B501-8BF45996FB87}"/>
              </a:ext>
            </a:extLst>
          </p:cNvPr>
          <p:cNvSpPr/>
          <p:nvPr/>
        </p:nvSpPr>
        <p:spPr>
          <a:xfrm>
            <a:off x="9763864" y="5579706"/>
            <a:ext cx="14634216" cy="6764694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27A6C2-DEED-E6DF-EDD7-1B08D14FA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7" y="7330624"/>
            <a:ext cx="13233854" cy="46312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 is a hack not a PhD project…</a:t>
            </a:r>
          </a:p>
          <a:p>
            <a:r>
              <a:rPr lang="en-US" b="1" dirty="0">
                <a:solidFill>
                  <a:schemeClr val="bg1"/>
                </a:solidFill>
              </a:rPr>
              <a:t>Enjoy the process!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5E8C5EA-C9F4-6D3B-3EE6-116C2053D107}"/>
              </a:ext>
            </a:extLst>
          </p:cNvPr>
          <p:cNvSpPr txBox="1">
            <a:spLocks/>
          </p:cNvSpPr>
          <p:nvPr/>
        </p:nvSpPr>
        <p:spPr>
          <a:xfrm>
            <a:off x="6784704" y="12845016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b="1" kern="1200" spc="30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08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 smtClean="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en-US"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Lighthouse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2230930A-8B94-B51F-5116-0FD01C015252}"/>
              </a:ext>
            </a:extLst>
          </p:cNvPr>
          <p:cNvSpPr txBox="1">
            <a:spLocks/>
          </p:cNvSpPr>
          <p:nvPr/>
        </p:nvSpPr>
        <p:spPr>
          <a:xfrm>
            <a:off x="6784704" y="13214348"/>
            <a:ext cx="15913568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en-US" sz="2000" i="1" kern="1200" dirty="0" smtClean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Gabriel Flechas</a:t>
            </a:r>
            <a:r>
              <a:rPr lang="en-US"/>
              <a:t>,</a:t>
            </a:r>
            <a:r>
              <a:rPr lang="en-US" b="1"/>
              <a:t> </a:t>
            </a:r>
            <a:r>
              <a:rPr lang="en-US"/>
              <a:t>Jongki Lee, Hunter Swope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FC1931-79C6-D58A-CBB1-7ADEB508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EE196-BAE3-F22A-371C-EA7CDAAA10EC}"/>
              </a:ext>
            </a:extLst>
          </p:cNvPr>
          <p:cNvSpPr txBox="1"/>
          <p:nvPr/>
        </p:nvSpPr>
        <p:spPr>
          <a:xfrm>
            <a:off x="10503162" y="9885783"/>
            <a:ext cx="1219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</a:t>
            </a:r>
            <a:r>
              <a:rPr lang="en-US" sz="3600" dirty="0" err="1">
                <a:solidFill>
                  <a:schemeClr val="bg1"/>
                </a:solidFill>
              </a:rPr>
              <a:t>Mostapha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Sadeghipour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Roudsari</a:t>
            </a:r>
            <a:r>
              <a:rPr lang="en-US" sz="3600" dirty="0">
                <a:solidFill>
                  <a:schemeClr val="bg1"/>
                </a:solidFill>
              </a:rPr>
              <a:t>, Ladybug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3A4CAC7-F6A9-6960-0728-DF6D86BA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Thank you!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EB3610-B503-CA88-53F5-FD10EE8307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967880"/>
            <a:ext cx="9296400" cy="929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53289-DEF9-715F-B2E4-E26916C54EED}"/>
              </a:ext>
            </a:extLst>
          </p:cNvPr>
          <p:cNvSpPr txBox="1"/>
          <p:nvPr/>
        </p:nvSpPr>
        <p:spPr>
          <a:xfrm>
            <a:off x="4001981" y="11585152"/>
            <a:ext cx="178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7" name="Picture 6" descr="A group of men standing in front of a brick wall&#10;&#10;Description automatically generated">
            <a:extLst>
              <a:ext uri="{FF2B5EF4-FFF2-40B4-BE49-F238E27FC236}">
                <a16:creationId xmlns:a16="http://schemas.microsoft.com/office/drawing/2014/main" id="{555720B4-9A33-957C-9895-BC603B6B1A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740" r="14488" b="62012"/>
          <a:stretch/>
        </p:blipFill>
        <p:spPr>
          <a:xfrm>
            <a:off x="10633306" y="220566"/>
            <a:ext cx="12895332" cy="51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0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/>
              <a:t>Meet the team Lighthouse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05254C-6C13-BE2C-6689-4663EF77A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5" y="3651250"/>
            <a:ext cx="11433018" cy="87026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A614214-6F40-B993-D3F0-5D230460C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461BAF3-23E3-DE5B-EBCA-314D5742B0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FDDD0C-925E-DA90-806C-080870B7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70" y="3992352"/>
            <a:ext cx="19980367" cy="72300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EE1EA6-487D-0DC7-4358-5FA1FB02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1B62D7-84C3-7CD1-B2E1-D3F3D656735D}"/>
              </a:ext>
            </a:extLst>
          </p:cNvPr>
          <p:cNvSpPr/>
          <p:nvPr/>
        </p:nvSpPr>
        <p:spPr>
          <a:xfrm>
            <a:off x="-12065" y="-15240"/>
            <a:ext cx="14973888" cy="12277997"/>
          </a:xfrm>
          <a:prstGeom prst="rect">
            <a:avLst/>
          </a:prstGeom>
          <a:solidFill>
            <a:srgbClr val="D9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2083D26-B37D-6BB0-698D-64B224C0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584" y="3750708"/>
            <a:ext cx="13953478" cy="798726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1. Mentorship</a:t>
            </a:r>
            <a:r>
              <a:rPr lang="en-US" sz="4400" dirty="0">
                <a:solidFill>
                  <a:schemeClr val="bg1"/>
                </a:solidFill>
              </a:rPr>
              <a:t> in energy modeling </a:t>
            </a:r>
            <a:r>
              <a:rPr lang="en-US" sz="4400" b="1" dirty="0">
                <a:solidFill>
                  <a:schemeClr val="bg1"/>
                </a:solidFill>
              </a:rPr>
              <a:t>for all levels </a:t>
            </a:r>
            <a:r>
              <a:rPr lang="en-US" sz="4400" dirty="0">
                <a:solidFill>
                  <a:schemeClr val="bg1"/>
                </a:solidFill>
              </a:rPr>
              <a:t>of engineers, architects, students, practitioners, etc. in the AEC industry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2. Energy modeling results </a:t>
            </a:r>
            <a:r>
              <a:rPr lang="en-US" sz="4400" dirty="0">
                <a:solidFill>
                  <a:schemeClr val="bg1"/>
                </a:solidFill>
              </a:rPr>
              <a:t>without having to model anything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400" dirty="0">
                <a:solidFill>
                  <a:schemeClr val="bg1"/>
                </a:solidFill>
              </a:rPr>
              <a:t>Uses regression analysis of energy model results database to predict EUI, Energy Cost, and Carbon Emissions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0450BF5-CC86-AB67-56CD-6AD62670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7B8B6B3-E037-6B76-AD78-8AFA5E5933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B882B63A-5723-63AD-0206-421B1BA261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589BD-55ED-6EAC-AABB-F4102641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10" name="Google Shape;161;p27">
            <a:extLst>
              <a:ext uri="{FF2B5EF4-FFF2-40B4-BE49-F238E27FC236}">
                <a16:creationId xmlns:a16="http://schemas.microsoft.com/office/drawing/2014/main" id="{BB687BF7-73F2-DF9A-6974-B1ED98C46C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269" y="3237434"/>
            <a:ext cx="7241131" cy="7241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53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/>
              <a:t>Our</a:t>
            </a:r>
            <a:r>
              <a:rPr lang="en" dirty="0"/>
              <a:t> Approach</a:t>
            </a:r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4F18D1-67E5-161A-EC38-59F87F44C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584" y="3651250"/>
            <a:ext cx="22091688" cy="87026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Leverage</a:t>
            </a:r>
            <a:r>
              <a:rPr lang="en-US" sz="4600" dirty="0"/>
              <a:t> AI to make learning Building Energy Modeling easier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Create</a:t>
            </a:r>
            <a:r>
              <a:rPr lang="en-US" sz="4600" dirty="0"/>
              <a:t> a conversation </a:t>
            </a:r>
            <a:r>
              <a:rPr lang="en-US" sz="4600" dirty="0" err="1"/>
              <a:t>ChatBot</a:t>
            </a:r>
            <a:r>
              <a:rPr lang="en-US" sz="4600" dirty="0"/>
              <a:t> to help guide industry professionals through energy modeling tasks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 dirty="0"/>
              <a:t>Utilize </a:t>
            </a:r>
            <a:r>
              <a:rPr lang="en-US" sz="4600" dirty="0"/>
              <a:t>open-source data to enhance quantitative response capability</a:t>
            </a:r>
            <a:br>
              <a:rPr lang="en-US" sz="4600" dirty="0"/>
            </a:br>
            <a:r>
              <a:rPr lang="en-US" sz="4600" b="1" dirty="0"/>
              <a:t>Predict </a:t>
            </a:r>
            <a:r>
              <a:rPr lang="en-US" sz="4600" dirty="0"/>
              <a:t>building performance for early stage design </a:t>
            </a:r>
            <a:br>
              <a:rPr lang="en-US" sz="4600" dirty="0"/>
            </a:br>
            <a:br>
              <a:rPr lang="en-US" sz="4600" dirty="0"/>
            </a:b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296128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/>
              <a:t>Development phase!!</a:t>
            </a: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2952172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dk1"/>
                </a:solidFill>
              </a:rPr>
              <a:t>Gabriel</a:t>
            </a:r>
            <a:r>
              <a:rPr lang="en-US" sz="4200" dirty="0">
                <a:solidFill>
                  <a:schemeClr val="dk1"/>
                </a:solidFill>
              </a:rPr>
              <a:t>: </a:t>
            </a:r>
            <a:r>
              <a:rPr lang="en-US" sz="4200" dirty="0"/>
              <a:t>learned</a:t>
            </a:r>
            <a:r>
              <a:rPr lang="en-US" sz="4200" dirty="0">
                <a:solidFill>
                  <a:schemeClr val="dk1"/>
                </a:solidFill>
              </a:rPr>
              <a:t> ChatGPT</a:t>
            </a:r>
          </a:p>
        </p:txBody>
      </p:sp>
      <p:sp>
        <p:nvSpPr>
          <p:cNvPr id="8" name="Google Shape;92;p17">
            <a:extLst>
              <a:ext uri="{FF2B5EF4-FFF2-40B4-BE49-F238E27FC236}">
                <a16:creationId xmlns:a16="http://schemas.microsoft.com/office/drawing/2014/main" id="{D6EA3FA5-4FCB-D753-4F50-75614119FDF8}"/>
              </a:ext>
            </a:extLst>
          </p:cNvPr>
          <p:cNvSpPr txBox="1">
            <a:spLocks/>
          </p:cNvSpPr>
          <p:nvPr/>
        </p:nvSpPr>
        <p:spPr>
          <a:xfrm>
            <a:off x="9584632" y="2952172"/>
            <a:ext cx="622790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dk1"/>
                </a:solidFill>
              </a:rPr>
              <a:t>Jongki</a:t>
            </a:r>
            <a:r>
              <a:rPr lang="en-US" sz="4200" dirty="0">
                <a:solidFill>
                  <a:schemeClr val="dk1"/>
                </a:solidFill>
              </a:rPr>
              <a:t>: learned how to work with larger databases</a:t>
            </a:r>
          </a:p>
        </p:txBody>
      </p:sp>
      <p:sp>
        <p:nvSpPr>
          <p:cNvPr id="9" name="Google Shape;93;p17">
            <a:extLst>
              <a:ext uri="{FF2B5EF4-FFF2-40B4-BE49-F238E27FC236}">
                <a16:creationId xmlns:a16="http://schemas.microsoft.com/office/drawing/2014/main" id="{6BD351D2-67E5-7269-57DD-A62E51F30BEB}"/>
              </a:ext>
            </a:extLst>
          </p:cNvPr>
          <p:cNvSpPr txBox="1">
            <a:spLocks/>
          </p:cNvSpPr>
          <p:nvPr/>
        </p:nvSpPr>
        <p:spPr>
          <a:xfrm>
            <a:off x="17549511" y="2952172"/>
            <a:ext cx="622790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dk1"/>
                </a:solidFill>
              </a:rPr>
              <a:t>Hunter</a:t>
            </a:r>
            <a:r>
              <a:rPr lang="en-US" sz="4200" dirty="0">
                <a:solidFill>
                  <a:schemeClr val="dk1"/>
                </a:solidFill>
              </a:rPr>
              <a:t>: learned multivariable regression analysis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4200" dirty="0">
              <a:solidFill>
                <a:schemeClr val="dk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25" name="Picture 24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5CE0FD6E-6270-44EC-3B86-A63366BB24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82" y="5924535"/>
            <a:ext cx="7535133" cy="5651350"/>
          </a:xfrm>
          <a:prstGeom prst="rect">
            <a:avLst/>
          </a:prstGeom>
        </p:spPr>
      </p:pic>
      <p:pic>
        <p:nvPicPr>
          <p:cNvPr id="28" name="Picture 27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09541956-8B7D-4285-D084-60ACEB533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202482" y="5988349"/>
            <a:ext cx="6751266" cy="5523722"/>
          </a:xfrm>
          <a:prstGeom prst="rect">
            <a:avLst/>
          </a:prstGeom>
        </p:spPr>
      </p:pic>
      <p:pic>
        <p:nvPicPr>
          <p:cNvPr id="30" name="Picture 2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D4FD5A9-788A-D8D2-6C59-65C3B3557F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3" b="17251"/>
          <a:stretch/>
        </p:blipFill>
        <p:spPr>
          <a:xfrm>
            <a:off x="16822235" y="5988348"/>
            <a:ext cx="6227905" cy="5642057"/>
          </a:xfrm>
          <a:prstGeom prst="rect">
            <a:avLst/>
          </a:prstGeom>
        </p:spPr>
      </p:pic>
      <p:pic>
        <p:nvPicPr>
          <p:cNvPr id="34" name="Google Shape;203;p33">
            <a:extLst>
              <a:ext uri="{FF2B5EF4-FFF2-40B4-BE49-F238E27FC236}">
                <a16:creationId xmlns:a16="http://schemas.microsoft.com/office/drawing/2014/main" id="{DA2466F4-0586-F326-1587-8321EDA57713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24" b="49080" l="42632" r="57876">
                        <a14:foregroundMark x1="46646" y1="43996" x2="52439" y2="40841"/>
                        <a14:foregroundMark x1="52439" y1="40841" x2="52439" y2="40666"/>
                        <a14:foregroundMark x1="52287" y1="44084" x2="47002" y2="45837"/>
                        <a14:foregroundMark x1="47002" y1="45837" x2="47002" y2="45486"/>
                        <a14:foregroundMark x1="48628" y1="47152" x2="52033" y2="46889"/>
                        <a14:foregroundMark x1="47866" y1="49080" x2="52388" y2="48729"/>
                      </a14:backgroundRemoval>
                    </a14:imgEffect>
                  </a14:imgLayer>
                </a14:imgProps>
              </a:ext>
            </a:extLst>
          </a:blip>
          <a:srcRect l="40762" t="10664" r="40211" b="48457"/>
          <a:stretch/>
        </p:blipFill>
        <p:spPr>
          <a:xfrm rot="19699388">
            <a:off x="22927318" y="637715"/>
            <a:ext cx="1938409" cy="2414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97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20982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#1. </a:t>
            </a:r>
            <a:r>
              <a:rPr lang="en" dirty="0">
                <a:solidFill>
                  <a:schemeClr val="bg1"/>
                </a:solidFill>
              </a:rPr>
              <a:t>Mentorship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A8B2F-1790-6878-020C-86F2A8B5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088" y="3044048"/>
            <a:ext cx="14366788" cy="242847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BBA76DF-688C-4096-40D1-34E4D009BC9B}"/>
              </a:ext>
            </a:extLst>
          </p:cNvPr>
          <p:cNvSpPr/>
          <p:nvPr/>
        </p:nvSpPr>
        <p:spPr>
          <a:xfrm>
            <a:off x="10812296" y="690096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A41B0A-43F7-1341-EF8F-AED7B8382594}"/>
              </a:ext>
            </a:extLst>
          </p:cNvPr>
          <p:cNvSpPr/>
          <p:nvPr/>
        </p:nvSpPr>
        <p:spPr>
          <a:xfrm>
            <a:off x="11335180" y="740232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762A5E-273E-ED26-1A2F-8B80E57548EE}"/>
              </a:ext>
            </a:extLst>
          </p:cNvPr>
          <p:cNvSpPr/>
          <p:nvPr/>
        </p:nvSpPr>
        <p:spPr>
          <a:xfrm>
            <a:off x="12079906" y="7338622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4435EB-B299-9B36-E696-A14E87E15A98}"/>
              </a:ext>
            </a:extLst>
          </p:cNvPr>
          <p:cNvSpPr/>
          <p:nvPr/>
        </p:nvSpPr>
        <p:spPr>
          <a:xfrm>
            <a:off x="12477718" y="6836643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8F9E50-B9CF-1FEA-38FA-36FDB7EDC869}"/>
              </a:ext>
            </a:extLst>
          </p:cNvPr>
          <p:cNvSpPr/>
          <p:nvPr/>
        </p:nvSpPr>
        <p:spPr>
          <a:xfrm>
            <a:off x="12399599" y="6216334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696BCD-1C86-3CA9-45D0-9C5D0108FD28}"/>
              </a:ext>
            </a:extLst>
          </p:cNvPr>
          <p:cNvSpPr/>
          <p:nvPr/>
        </p:nvSpPr>
        <p:spPr>
          <a:xfrm>
            <a:off x="11988014" y="5841857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6E7CD3-7951-9337-AECE-D7C3992611D5}"/>
              </a:ext>
            </a:extLst>
          </p:cNvPr>
          <p:cNvSpPr/>
          <p:nvPr/>
        </p:nvSpPr>
        <p:spPr>
          <a:xfrm>
            <a:off x="11335100" y="580808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E80616-2FE9-46F7-F70C-3852DEC9B806}"/>
              </a:ext>
            </a:extLst>
          </p:cNvPr>
          <p:cNvSpPr/>
          <p:nvPr/>
        </p:nvSpPr>
        <p:spPr>
          <a:xfrm>
            <a:off x="10856156" y="6247348"/>
            <a:ext cx="407972" cy="40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2CDB8A-23B3-027F-EF2B-604BE37EB4BC}"/>
              </a:ext>
            </a:extLst>
          </p:cNvPr>
          <p:cNvGrpSpPr/>
          <p:nvPr/>
        </p:nvGrpSpPr>
        <p:grpSpPr>
          <a:xfrm>
            <a:off x="323124" y="5472525"/>
            <a:ext cx="20579030" cy="47745963"/>
            <a:chOff x="-1711667" y="-20560370"/>
            <a:chExt cx="20579030" cy="4774596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72694B-95E7-7F99-0F47-A07D7E811C27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CEFA093-FFAA-1206-0F1C-97326CB89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A65B736-E123-74DD-CAA0-0853A2F6E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D1B3FC-BCA3-9D72-8DBA-2609DE64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41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338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8AFA6-750F-3CA3-3091-21E870D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4" y="730253"/>
            <a:ext cx="23219332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#1. </a:t>
            </a:r>
            <a:r>
              <a:rPr lang="en" dirty="0">
                <a:solidFill>
                  <a:schemeClr val="bg1"/>
                </a:solidFill>
              </a:rPr>
              <a:t>Mentorship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23D1B45-7010-D08C-1BF7-43E586ABEA50}"/>
              </a:ext>
            </a:extLst>
          </p:cNvPr>
          <p:cNvGrpSpPr/>
          <p:nvPr/>
        </p:nvGrpSpPr>
        <p:grpSpPr>
          <a:xfrm>
            <a:off x="323124" y="-7803871"/>
            <a:ext cx="20579030" cy="47745963"/>
            <a:chOff x="-1711667" y="-20560370"/>
            <a:chExt cx="20579030" cy="477459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69100C-DEFE-EED0-ED1D-BD32F50A5A6F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A1153F6-2391-2C0F-5796-A90A69244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1E2481D-25C5-B0F4-BBA3-7943E8272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C9691D-221A-C864-1F38-CA05CEC85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397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D9B5A-C02A-E384-F130-17FBB2AB66BF}"/>
              </a:ext>
            </a:extLst>
          </p:cNvPr>
          <p:cNvSpPr/>
          <p:nvPr/>
        </p:nvSpPr>
        <p:spPr>
          <a:xfrm>
            <a:off x="-1" y="0"/>
            <a:ext cx="24571569" cy="137338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1;p17">
            <a:extLst>
              <a:ext uri="{FF2B5EF4-FFF2-40B4-BE49-F238E27FC236}">
                <a16:creationId xmlns:a16="http://schemas.microsoft.com/office/drawing/2014/main" id="{1443A332-47AD-6DB1-DBB8-26AE708C3CF9}"/>
              </a:ext>
            </a:extLst>
          </p:cNvPr>
          <p:cNvSpPr txBox="1">
            <a:spLocks/>
          </p:cNvSpPr>
          <p:nvPr/>
        </p:nvSpPr>
        <p:spPr>
          <a:xfrm>
            <a:off x="1333860" y="3381379"/>
            <a:ext cx="7026367" cy="7722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5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44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6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E284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</a:rPr>
              <a:t>DEMO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ACC44F8-EC0F-B0E0-9796-0FE38B411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704" y="12845016"/>
            <a:ext cx="15913568" cy="400110"/>
          </a:xfrm>
        </p:spPr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867599A-70DC-BF73-53CB-A3B63259C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704" y="13214348"/>
            <a:ext cx="15913568" cy="400110"/>
          </a:xfrm>
        </p:spPr>
        <p:txBody>
          <a:bodyPr/>
          <a:lstStyle/>
          <a:p>
            <a:r>
              <a:rPr lang="en-US" sz="2000" b="1" dirty="0"/>
              <a:t>Gabriel </a:t>
            </a:r>
            <a:r>
              <a:rPr lang="en-US" sz="2000" b="1" dirty="0" err="1"/>
              <a:t>Flechas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Jongki Lee, Hunter Swope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DB5DA-251F-25AD-009C-8B1D58EC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5" y="12264280"/>
            <a:ext cx="1120616" cy="580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A7AFF-8A99-970F-FB00-68049D002FD2}"/>
              </a:ext>
            </a:extLst>
          </p:cNvPr>
          <p:cNvGrpSpPr/>
          <p:nvPr/>
        </p:nvGrpSpPr>
        <p:grpSpPr>
          <a:xfrm>
            <a:off x="323124" y="-20582044"/>
            <a:ext cx="20579030" cy="47745963"/>
            <a:chOff x="-1711667" y="-20560370"/>
            <a:chExt cx="20579030" cy="47745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75B5C-24B6-CBB4-6622-AE0596E74BC3}"/>
                </a:ext>
              </a:extLst>
            </p:cNvPr>
            <p:cNvGrpSpPr/>
            <p:nvPr/>
          </p:nvGrpSpPr>
          <p:grpSpPr>
            <a:xfrm>
              <a:off x="-1711667" y="-20560370"/>
              <a:ext cx="20579030" cy="28803846"/>
              <a:chOff x="323124" y="-6004117"/>
              <a:chExt cx="20579030" cy="288038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1C67FBE-771D-5C64-1101-1ABEDE08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124" y="-6004117"/>
                <a:ext cx="19432807" cy="13733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2B861A-837F-C7C4-1308-57AE7D411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9347" y="7729769"/>
                <a:ext cx="19432807" cy="150699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176D1-D5F0-4D75-3EBD-8D5B582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65444" y="8243476"/>
              <a:ext cx="19024834" cy="18942117"/>
            </a:xfrm>
            <a:prstGeom prst="rect">
              <a:avLst/>
            </a:prstGeom>
          </p:spPr>
        </p:pic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72F95F4A-C739-D38E-5B36-2D5865B7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3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IBPSA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41F2E"/>
      </a:accent1>
      <a:accent2>
        <a:srgbClr val="040BFF"/>
      </a:accent2>
      <a:accent3>
        <a:srgbClr val="545868"/>
      </a:accent3>
      <a:accent4>
        <a:srgbClr val="E97132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imBuild Presentation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BPSA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41F2E"/>
      </a:accent1>
      <a:accent2>
        <a:srgbClr val="040BFF"/>
      </a:accent2>
      <a:accent3>
        <a:srgbClr val="545868"/>
      </a:accent3>
      <a:accent4>
        <a:srgbClr val="E97132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imBuild Presentation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4b5170-01fa-49fa-9255-f7706f72d617" xsi:nil="true"/>
    <lcf76f155ced4ddcb4097134ff3c332f xmlns="052f6722-8069-4f09-8292-8d57943006a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C52B00C047E043B97964A11E9A131D" ma:contentTypeVersion="15" ma:contentTypeDescription="Create a new document." ma:contentTypeScope="" ma:versionID="f1bc32f9576abe22d656730e531a0c01">
  <xsd:schema xmlns:xsd="http://www.w3.org/2001/XMLSchema" xmlns:xs="http://www.w3.org/2001/XMLSchema" xmlns:p="http://schemas.microsoft.com/office/2006/metadata/properties" xmlns:ns2="052f6722-8069-4f09-8292-8d57943006ab" xmlns:ns3="4d4b5170-01fa-49fa-9255-f7706f72d617" targetNamespace="http://schemas.microsoft.com/office/2006/metadata/properties" ma:root="true" ma:fieldsID="dda7de1d4c206d724ec120a08ce50536" ns2:_="" ns3:_="">
    <xsd:import namespace="052f6722-8069-4f09-8292-8d57943006ab"/>
    <xsd:import namespace="4d4b5170-01fa-49fa-9255-f7706f72d6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f6722-8069-4f09-8292-8d5794300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639e30c-ef1c-450d-954e-69f1f4f1b1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4b5170-01fa-49fa-9255-f7706f72d61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977366e-5592-4394-8c05-3e76a817b034}" ma:internalName="TaxCatchAll" ma:showField="CatchAllData" ma:web="4d4b5170-01fa-49fa-9255-f7706f72d6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7D51C4-F128-4FBD-AED1-735AB9090DC7}">
  <ds:schemaRefs>
    <ds:schemaRef ds:uri="http://schemas.microsoft.com/office/2006/metadata/properties"/>
    <ds:schemaRef ds:uri="http://schemas.microsoft.com/office/infopath/2007/PartnerControls"/>
    <ds:schemaRef ds:uri="4d4b5170-01fa-49fa-9255-f7706f72d617"/>
    <ds:schemaRef ds:uri="052f6722-8069-4f09-8292-8d57943006ab"/>
  </ds:schemaRefs>
</ds:datastoreItem>
</file>

<file path=customXml/itemProps2.xml><?xml version="1.0" encoding="utf-8"?>
<ds:datastoreItem xmlns:ds="http://schemas.openxmlformats.org/officeDocument/2006/customXml" ds:itemID="{84595F98-6DFF-45CC-9154-9D4C35EDBA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f6722-8069-4f09-8292-8d57943006ab"/>
    <ds:schemaRef ds:uri="4d4b5170-01fa-49fa-9255-f7706f72d6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C03AD-2813-4105-B127-56DD426938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2fa3fd3-029b-403d-91b4-1dc930cb0e60}" enabled="1" method="Standard" siteId="{4ae48b41-0137-4599-8661-fc641fe77be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75243</TotalTime>
  <Words>676</Words>
  <Application>Microsoft Office PowerPoint</Application>
  <PresentationFormat>Custom</PresentationFormat>
  <Paragraphs>124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Montserrat SemiBold</vt:lpstr>
      <vt:lpstr>1_Custom Design</vt:lpstr>
      <vt:lpstr>1_Office Theme</vt:lpstr>
      <vt:lpstr>PowerPoint Presentation</vt:lpstr>
      <vt:lpstr>PowerPoint Presentation</vt:lpstr>
      <vt:lpstr>Meet the team Lighthouse </vt:lpstr>
      <vt:lpstr>Mission</vt:lpstr>
      <vt:lpstr>Our Approach</vt:lpstr>
      <vt:lpstr>Development phase!!</vt:lpstr>
      <vt:lpstr>Feature #1. Mentorship</vt:lpstr>
      <vt:lpstr>Feature #1. Mentorship</vt:lpstr>
      <vt:lpstr>PowerPoint Presentation</vt:lpstr>
      <vt:lpstr>PowerPoint Presentation</vt:lpstr>
      <vt:lpstr>PowerPoint Presentation</vt:lpstr>
      <vt:lpstr>Feature #2. Performance Prediction</vt:lpstr>
      <vt:lpstr>Feature #2. Performance Prediction</vt:lpstr>
      <vt:lpstr>PowerPoint Presentation</vt:lpstr>
      <vt:lpstr>PowerPoint Presentation</vt:lpstr>
      <vt:lpstr>PowerPoint Presentation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Feature #2. Performance Prediction</vt:lpstr>
      <vt:lpstr>Open-Source (Replicability)</vt:lpstr>
      <vt:lpstr>Open-Source (Replicability): Prompter Instruction</vt:lpstr>
      <vt:lpstr>Future Improvements</vt:lpstr>
      <vt:lpstr>PowerPoint Presentation</vt:lpstr>
      <vt:lpstr>PowerPoint Presentation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Аларон</dc:creator>
  <cp:lastModifiedBy>Jongki Lee</cp:lastModifiedBy>
  <cp:revision>8539</cp:revision>
  <dcterms:created xsi:type="dcterms:W3CDTF">2014-11-12T21:47:38Z</dcterms:created>
  <dcterms:modified xsi:type="dcterms:W3CDTF">2024-05-20T21:13:42Z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0x010100B7C52B00C047E043B97964A11E9A131D</vt:lpwstr>
  </property>
</Properties>
</file>